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activeX/activeX1.xml" ContentType="application/vnd.ms-office.activeX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34" r:id="rId2"/>
    <p:sldMasterId id="2147483898" r:id="rId3"/>
    <p:sldMasterId id="2147483911" r:id="rId4"/>
    <p:sldMasterId id="2147483924" r:id="rId5"/>
    <p:sldMasterId id="2147483936" r:id="rId6"/>
  </p:sldMasterIdLst>
  <p:notesMasterIdLst>
    <p:notesMasterId r:id="rId23"/>
  </p:notesMasterIdLst>
  <p:sldIdLst>
    <p:sldId id="298" r:id="rId7"/>
    <p:sldId id="391" r:id="rId8"/>
    <p:sldId id="349" r:id="rId9"/>
    <p:sldId id="352" r:id="rId10"/>
    <p:sldId id="388" r:id="rId11"/>
    <p:sldId id="375" r:id="rId12"/>
    <p:sldId id="384" r:id="rId13"/>
    <p:sldId id="389" r:id="rId14"/>
    <p:sldId id="380" r:id="rId15"/>
    <p:sldId id="381" r:id="rId16"/>
    <p:sldId id="383" r:id="rId17"/>
    <p:sldId id="385" r:id="rId18"/>
    <p:sldId id="374" r:id="rId19"/>
    <p:sldId id="386" r:id="rId20"/>
    <p:sldId id="387" r:id="rId21"/>
    <p:sldId id="39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FFFEEB"/>
    <a:srgbClr val="FFFCE7"/>
    <a:srgbClr val="4F8B31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563" autoAdjust="0"/>
  </p:normalViewPr>
  <p:slideViewPr>
    <p:cSldViewPr>
      <p:cViewPr varScale="1">
        <p:scale>
          <a:sx n="83" d="100"/>
          <a:sy n="83" d="100"/>
        </p:scale>
        <p:origin x="108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bomber opens the bottle and particles of TNT evaporate and diffuse; some particles of TNT bind to the bombers' hair; some TNT stays in the hair even after washing and brushing; a scientist dips a comb in solvent and uses it to comb the bombers hair; some TNT particles dissolve in the solvent on the comb; the scientist puts a drop of the solution onto chromatography paper; the solvent moves up the paper; later the scientist examines the chromatogram.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tell students that, in reality, a more sophisticated chromatography technique is used. Ask them to suggest why. Discuss, too, what you would see on the chromatogram if the bomber's hair were exposed to several different explosives.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Need chromatography paper and beakers, felt pens.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 good further example is to use chalk to separate ink. Stand a stick of chalk in some ink. The different colours travel up the chalk at different speeds</a:t>
            </a:r>
            <a:r>
              <a:rPr lang="en-GB" baseline="0" dirty="0"/>
              <a:t> separating out the pigments.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09538"/>
            <a:ext cx="2152650" cy="6016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9538"/>
            <a:ext cx="6310312" cy="6016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09538"/>
            <a:ext cx="65166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438" y="109538"/>
            <a:ext cx="8615362" cy="6016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430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AF4C3-A61A-4E1B-B421-1F74355CB31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73677-487C-40A0-BEB3-41BD70A85BA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35CB1-F8DE-4098-B4FE-6C7E8BE5EA5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26874-E374-4144-8E1F-A65E0D6845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BCA34-52F4-4A80-AB4B-076A5B09D44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B958-9B58-4B66-9A3A-4E648977943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3063B-0C70-46C3-9A3A-089C1654793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39ECF-B258-4AF2-9ECE-E023197776E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2FD80-2AB4-4C83-9DD7-54AB5B6C793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73023-874B-498C-B819-CD6725ACAA8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27A09-BFB7-4DA9-9453-39683A0109D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/>
              <a:pPr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6445250" y="66690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887413" y="6654800"/>
            <a:ext cx="111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828675" y="44450"/>
            <a:ext cx="604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9538"/>
            <a:ext cx="65166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7225" y="6243638"/>
            <a:ext cx="784225" cy="487362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6243638"/>
            <a:ext cx="777875" cy="485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06/10/2020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0C9AFDC-B4A7-4DBF-929C-455DF1CCA3A3}" type="slidenum">
              <a:rPr lang="en-GB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4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Relationship Id="rId9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EXO6TxaJT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jd1pLlg-TOAhUEORQKHSSbCYYQjRwIBw&amp;url=https://www.youtube.com/watch?v=VgIiAwQZAZc&amp;bvm=bv.131286987,d.ZGg&amp;psig=AFQjCNHYLsJYn0Q9GVHfe496qCir7qSRYA&amp;ust=147247092289069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entury Gothic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196752"/>
            <a:ext cx="7886700" cy="1052736"/>
          </a:xfrm>
        </p:spPr>
        <p:txBody>
          <a:bodyPr>
            <a:normAutofit fontScale="90000"/>
          </a:bodyPr>
          <a:lstStyle/>
          <a:p>
            <a:r>
              <a:rPr lang="en-GB" sz="4000" b="1" dirty="0">
                <a:highlight>
                  <a:srgbClr val="FFFF00"/>
                </a:highlight>
                <a:latin typeface="Century Gothic" pitchFamily="34" charset="0"/>
              </a:rPr>
              <a:t>Do Now</a:t>
            </a:r>
            <a:br>
              <a:rPr lang="en-GB" sz="4000" b="1" dirty="0">
                <a:latin typeface="Century Gothic" pitchFamily="34" charset="0"/>
              </a:rPr>
            </a:br>
            <a:br>
              <a:rPr lang="en-GB" sz="4000" b="1" dirty="0">
                <a:latin typeface="Century Gothic" pitchFamily="34" charset="0"/>
              </a:rPr>
            </a:br>
            <a:r>
              <a:rPr lang="en-GB" sz="4000" b="1" dirty="0">
                <a:latin typeface="Century Gothic" pitchFamily="34" charset="0"/>
              </a:rPr>
              <a:t>Match the words and definitions on the sheet</a:t>
            </a: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851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48680"/>
            <a:ext cx="9144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dirty="0">
                <a:latin typeface="Century Gothic" pitchFamily="34" charset="0"/>
              </a:rPr>
              <a:t>Chromatography is used to separate mixtures of </a:t>
            </a:r>
            <a:r>
              <a:rPr lang="en-US" sz="3200" dirty="0" err="1">
                <a:latin typeface="Century Gothic" pitchFamily="34" charset="0"/>
              </a:rPr>
              <a:t>coloured</a:t>
            </a:r>
            <a:r>
              <a:rPr lang="en-US" sz="3200" dirty="0">
                <a:latin typeface="Century Gothic" pitchFamily="34" charset="0"/>
              </a:rPr>
              <a:t> substances but can also be used for non-</a:t>
            </a:r>
            <a:r>
              <a:rPr lang="en-US" sz="3200" dirty="0" err="1">
                <a:latin typeface="Century Gothic" pitchFamily="34" charset="0"/>
              </a:rPr>
              <a:t>coloured</a:t>
            </a:r>
            <a:r>
              <a:rPr lang="en-US" sz="3200" dirty="0">
                <a:latin typeface="Century Gothic" pitchFamily="34" charset="0"/>
              </a:rPr>
              <a:t> ones.  </a:t>
            </a:r>
          </a:p>
          <a:p>
            <a:pPr eaLnBrk="0" hangingPunct="0">
              <a:spcBef>
                <a:spcPct val="50000"/>
              </a:spcBef>
            </a:pPr>
            <a:r>
              <a:rPr lang="en-US" sz="3200" dirty="0">
                <a:latin typeface="Century Gothic" pitchFamily="34" charset="0"/>
              </a:rPr>
              <a:t>A spot of the </a:t>
            </a:r>
            <a:r>
              <a:rPr lang="en-US" sz="3200" dirty="0" err="1">
                <a:latin typeface="Century Gothic" pitchFamily="34" charset="0"/>
              </a:rPr>
              <a:t>coloured</a:t>
            </a:r>
            <a:r>
              <a:rPr lang="en-US" sz="3200" dirty="0">
                <a:latin typeface="Century Gothic" pitchFamily="34" charset="0"/>
              </a:rPr>
              <a:t> mixture is placed on some chromatography paper (or filter paper) and solvent is allowed to soak up the paper (A) or it is slowly dripped onto the paper (B).</a:t>
            </a:r>
          </a:p>
          <a:p>
            <a:endParaRPr lang="en-GB" dirty="0">
              <a:latin typeface="Century Gothic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310515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85CF501-F646-4BBF-B3EA-D1682517FB5F}"/>
              </a:ext>
            </a:extLst>
          </p:cNvPr>
          <p:cNvSpPr txBox="1">
            <a:spLocks/>
          </p:cNvSpPr>
          <p:nvPr/>
        </p:nvSpPr>
        <p:spPr>
          <a:xfrm>
            <a:off x="0" y="920671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F5CFC2-309A-4F7D-B55B-1C7612B770F8}"/>
              </a:ext>
            </a:extLst>
          </p:cNvPr>
          <p:cNvSpPr/>
          <p:nvPr/>
        </p:nvSpPr>
        <p:spPr>
          <a:xfrm>
            <a:off x="0" y="1195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3A2109-7454-4AAE-8D73-4FB5E39409B4}"/>
              </a:ext>
            </a:extLst>
          </p:cNvPr>
          <p:cNvSpPr/>
          <p:nvPr/>
        </p:nvSpPr>
        <p:spPr>
          <a:xfrm>
            <a:off x="0" y="617725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7FAF084-FBF6-4AC6-A6ED-9110A6D00EC0}"/>
              </a:ext>
            </a:extLst>
          </p:cNvPr>
          <p:cNvSpPr/>
          <p:nvPr/>
        </p:nvSpPr>
        <p:spPr>
          <a:xfrm>
            <a:off x="0" y="11951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3-5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E3B69E-FAB4-44D6-AA89-B1714B973924}"/>
              </a:ext>
            </a:extLst>
          </p:cNvPr>
          <p:cNvSpPr/>
          <p:nvPr/>
        </p:nvSpPr>
        <p:spPr>
          <a:xfrm>
            <a:off x="0" y="6177255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1-3–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851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0" y="1839888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dirty="0">
                <a:latin typeface="Century Gothic" pitchFamily="34" charset="0"/>
              </a:rPr>
              <a:t>Using chromatography it is easy to find out whether a dye is made up of a single </a:t>
            </a:r>
            <a:r>
              <a:rPr lang="en-US" sz="3200" dirty="0" err="1">
                <a:latin typeface="Century Gothic" pitchFamily="34" charset="0"/>
              </a:rPr>
              <a:t>coloured</a:t>
            </a:r>
            <a:r>
              <a:rPr lang="en-US" sz="3200" dirty="0">
                <a:latin typeface="Century Gothic" pitchFamily="34" charset="0"/>
              </a:rPr>
              <a:t> substance or a mixture.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20688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dirty="0">
                <a:latin typeface="Century Gothic" pitchFamily="34" charset="0"/>
              </a:rPr>
              <a:t>Soluble dyes spread along the paper faster and so the dyes separate out.</a:t>
            </a:r>
            <a:endParaRPr lang="en-GB" sz="3200" dirty="0">
              <a:latin typeface="Century Gothic" pitchFamily="34" charset="0"/>
            </a:endParaRPr>
          </a:p>
        </p:txBody>
      </p:sp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683568" y="3501008"/>
          <a:ext cx="3671888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Picture Publisher Image" r:id="rId4" imgW="4076640" imgH="3267000" progId="">
                  <p:embed/>
                </p:oleObj>
              </mc:Choice>
              <mc:Fallback>
                <p:oleObj name="Picture Publisher Image" r:id="rId4" imgW="4076640" imgH="32670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501008"/>
                        <a:ext cx="3671888" cy="2592387"/>
                      </a:xfrm>
                      <a:prstGeom prst="rect">
                        <a:avLst/>
                      </a:prstGeom>
                      <a:solidFill>
                        <a:srgbClr val="0000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6"/>
          <p:cNvGraphicFramePr>
            <a:graphicFrameLocks noChangeAspect="1"/>
          </p:cNvGraphicFramePr>
          <p:nvPr/>
        </p:nvGraphicFramePr>
        <p:xfrm>
          <a:off x="4644008" y="3501008"/>
          <a:ext cx="3671887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Picture Publisher Image" r:id="rId6" imgW="4076640" imgH="3267000" progId="">
                  <p:embed/>
                </p:oleObj>
              </mc:Choice>
              <mc:Fallback>
                <p:oleObj name="Picture Publisher Image" r:id="rId6" imgW="4076640" imgH="32670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3501008"/>
                        <a:ext cx="3671887" cy="2592387"/>
                      </a:xfrm>
                      <a:prstGeom prst="rect">
                        <a:avLst/>
                      </a:prstGeom>
                      <a:solidFill>
                        <a:srgbClr val="0000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96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850" y="980728"/>
            <a:ext cx="310515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1E1851-B41C-4990-878D-07B38DA7D4AC}"/>
              </a:ext>
            </a:extLst>
          </p:cNvPr>
          <p:cNvSpPr txBox="1">
            <a:spLocks/>
          </p:cNvSpPr>
          <p:nvPr/>
        </p:nvSpPr>
        <p:spPr>
          <a:xfrm>
            <a:off x="0" y="920671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C3EC42-0986-40DA-A88C-DF6AF59C3F0F}"/>
              </a:ext>
            </a:extLst>
          </p:cNvPr>
          <p:cNvSpPr/>
          <p:nvPr/>
        </p:nvSpPr>
        <p:spPr>
          <a:xfrm>
            <a:off x="0" y="1195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1158026-1AB3-4B3D-A9B2-8032B2DCBFA1}"/>
              </a:ext>
            </a:extLst>
          </p:cNvPr>
          <p:cNvSpPr/>
          <p:nvPr/>
        </p:nvSpPr>
        <p:spPr>
          <a:xfrm>
            <a:off x="0" y="617725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191EE9-1FCF-453F-88A0-6CC64C56C378}"/>
              </a:ext>
            </a:extLst>
          </p:cNvPr>
          <p:cNvSpPr/>
          <p:nvPr/>
        </p:nvSpPr>
        <p:spPr>
          <a:xfrm>
            <a:off x="0" y="11951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3-5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51C89D-D161-4F97-9F37-C95BBD3F2AA2}"/>
              </a:ext>
            </a:extLst>
          </p:cNvPr>
          <p:cNvSpPr/>
          <p:nvPr/>
        </p:nvSpPr>
        <p:spPr>
          <a:xfrm>
            <a:off x="0" y="6177255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1-3–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851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2132856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dirty="0">
                <a:solidFill>
                  <a:prstClr val="black"/>
                </a:solidFill>
                <a:latin typeface="Century Gothic" pitchFamily="34" charset="0"/>
              </a:rPr>
              <a:t>Now explain how chromatography works.</a:t>
            </a: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6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850" y="980728"/>
            <a:ext cx="310515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9F74952-16FE-4FFF-85D8-48EC1AB5F581}"/>
              </a:ext>
            </a:extLst>
          </p:cNvPr>
          <p:cNvSpPr txBox="1">
            <a:spLocks/>
          </p:cNvSpPr>
          <p:nvPr/>
        </p:nvSpPr>
        <p:spPr>
          <a:xfrm>
            <a:off x="0" y="920671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CCBC02-ACDB-4940-AD54-5B8C7ADEA7E5}"/>
              </a:ext>
            </a:extLst>
          </p:cNvPr>
          <p:cNvSpPr/>
          <p:nvPr/>
        </p:nvSpPr>
        <p:spPr>
          <a:xfrm>
            <a:off x="0" y="1195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7C97B4-478F-4973-AB70-CA27473E8490}"/>
              </a:ext>
            </a:extLst>
          </p:cNvPr>
          <p:cNvSpPr/>
          <p:nvPr/>
        </p:nvSpPr>
        <p:spPr>
          <a:xfrm>
            <a:off x="0" y="617725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165A53C-BA16-4FA8-823F-B737DEF7DE97}"/>
              </a:ext>
            </a:extLst>
          </p:cNvPr>
          <p:cNvSpPr/>
          <p:nvPr/>
        </p:nvSpPr>
        <p:spPr>
          <a:xfrm>
            <a:off x="0" y="11951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3-5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D3FB91C-9D9F-4254-99DF-05AA8D069148}"/>
              </a:ext>
            </a:extLst>
          </p:cNvPr>
          <p:cNvSpPr/>
          <p:nvPr/>
        </p:nvSpPr>
        <p:spPr>
          <a:xfrm>
            <a:off x="0" y="6177255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1-3–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851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92696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Century Gothic" pitchFamily="34" charset="0"/>
              </a:rPr>
              <a:t>Can science catch bombers?</a:t>
            </a:r>
          </a:p>
          <a:p>
            <a:r>
              <a:rPr lang="en-GB" sz="2400" dirty="0">
                <a:latin typeface="Century Gothic" pitchFamily="34" charset="0"/>
              </a:rPr>
              <a:t>Scientists may have discovered a new way to catch</a:t>
            </a:r>
          </a:p>
          <a:p>
            <a:r>
              <a:rPr lang="en-GB" sz="2400" dirty="0">
                <a:latin typeface="Century Gothic" pitchFamily="34" charset="0"/>
              </a:rPr>
              <a:t>bombers: </a:t>
            </a:r>
            <a:r>
              <a:rPr lang="en-GB" sz="2400" b="1" dirty="0">
                <a:latin typeface="Century Gothic" pitchFamily="34" charset="0"/>
              </a:rPr>
              <a:t>testing their hair for explosives. </a:t>
            </a:r>
          </a:p>
          <a:p>
            <a:r>
              <a:rPr lang="en-GB" sz="2400" dirty="0">
                <a:latin typeface="Century Gothic" pitchFamily="34" charset="0"/>
              </a:rPr>
              <a:t>When people make bombs, tiny amounts of explosives bind</a:t>
            </a:r>
          </a:p>
          <a:p>
            <a:r>
              <a:rPr lang="en-GB" sz="2400" dirty="0">
                <a:latin typeface="Century Gothic" pitchFamily="34" charset="0"/>
              </a:rPr>
              <a:t>to their hair. The explosives stay in the hair</a:t>
            </a:r>
          </a:p>
          <a:p>
            <a:r>
              <a:rPr lang="en-GB" sz="2400" dirty="0">
                <a:latin typeface="Century Gothic" pitchFamily="34" charset="0"/>
              </a:rPr>
              <a:t>even after a few washes. Scientists use</a:t>
            </a:r>
          </a:p>
          <a:p>
            <a:r>
              <a:rPr lang="en-GB" sz="2400" b="1" dirty="0">
                <a:latin typeface="Century Gothic" pitchFamily="34" charset="0"/>
              </a:rPr>
              <a:t>chromatography </a:t>
            </a:r>
            <a:r>
              <a:rPr lang="en-GB" sz="2400" dirty="0">
                <a:latin typeface="Century Gothic" pitchFamily="34" charset="0"/>
              </a:rPr>
              <a:t>to identify the explosives. </a:t>
            </a:r>
          </a:p>
          <a:p>
            <a:r>
              <a:rPr lang="en-GB" sz="2400" dirty="0">
                <a:latin typeface="Century Gothic" pitchFamily="34" charset="0"/>
              </a:rPr>
              <a:t>Testing hair is better than testing clothes</a:t>
            </a:r>
          </a:p>
          <a:p>
            <a:r>
              <a:rPr lang="en-GB" sz="2400" dirty="0">
                <a:latin typeface="Century Gothic" pitchFamily="34" charset="0"/>
              </a:rPr>
              <a:t>– it is easy for bombers to destroy their </a:t>
            </a:r>
          </a:p>
          <a:p>
            <a:r>
              <a:rPr lang="en-GB" sz="2400" dirty="0">
                <a:latin typeface="Century Gothic" pitchFamily="34" charset="0"/>
              </a:rPr>
              <a:t>clothes but not so easy to shave off all</a:t>
            </a:r>
          </a:p>
          <a:p>
            <a:r>
              <a:rPr lang="en-GB" sz="2400" dirty="0">
                <a:latin typeface="Century Gothic" pitchFamily="34" charset="0"/>
              </a:rPr>
              <a:t>their body hair.</a:t>
            </a: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/>
          <a:srcRect l="17010" t="31080" r="61728" b="18521"/>
          <a:stretch>
            <a:fillRect/>
          </a:stretch>
        </p:blipFill>
        <p:spPr bwMode="auto">
          <a:xfrm>
            <a:off x="6389185" y="2492896"/>
            <a:ext cx="2754815" cy="3673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221D203-FDBF-47B4-88B4-0EE334AC1C68}"/>
              </a:ext>
            </a:extLst>
          </p:cNvPr>
          <p:cNvSpPr txBox="1">
            <a:spLocks/>
          </p:cNvSpPr>
          <p:nvPr/>
        </p:nvSpPr>
        <p:spPr>
          <a:xfrm>
            <a:off x="0" y="920671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EC42FE-8BBC-4BB5-9AD0-663A1BE96500}"/>
              </a:ext>
            </a:extLst>
          </p:cNvPr>
          <p:cNvSpPr/>
          <p:nvPr/>
        </p:nvSpPr>
        <p:spPr>
          <a:xfrm>
            <a:off x="0" y="1195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0E52D6-F274-451C-86D6-509512844F34}"/>
              </a:ext>
            </a:extLst>
          </p:cNvPr>
          <p:cNvSpPr/>
          <p:nvPr/>
        </p:nvSpPr>
        <p:spPr>
          <a:xfrm>
            <a:off x="0" y="617725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222D70F-6A33-4AC7-B003-82D95A5C5F65}"/>
              </a:ext>
            </a:extLst>
          </p:cNvPr>
          <p:cNvSpPr/>
          <p:nvPr/>
        </p:nvSpPr>
        <p:spPr>
          <a:xfrm>
            <a:off x="0" y="11951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3-5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B57989-94AD-4939-BFB9-028671BE552D}"/>
              </a:ext>
            </a:extLst>
          </p:cNvPr>
          <p:cNvSpPr/>
          <p:nvPr/>
        </p:nvSpPr>
        <p:spPr>
          <a:xfrm>
            <a:off x="0" y="6177255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1-3–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851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92696"/>
            <a:ext cx="9144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Discovery science magazine </a:t>
            </a:r>
            <a:r>
              <a:rPr lang="en-GB" sz="3200" b="1" dirty="0">
                <a:latin typeface="Century Gothic" pitchFamily="34" charset="0"/>
              </a:rPr>
              <a:t>is running an article on how chromatography can discover if a suspect has handled explosives.</a:t>
            </a:r>
          </a:p>
          <a:p>
            <a:endParaRPr lang="en-GB" sz="3200" b="1" dirty="0">
              <a:latin typeface="Century Gothic" pitchFamily="34" charset="0"/>
            </a:endParaRPr>
          </a:p>
          <a:p>
            <a:r>
              <a:rPr lang="en-GB" sz="4000" dirty="0">
                <a:latin typeface="Century Gothic" pitchFamily="34" charset="0"/>
              </a:rPr>
              <a:t>The editor wants you to complete a</a:t>
            </a:r>
          </a:p>
          <a:p>
            <a:r>
              <a:rPr lang="en-GB" sz="4000" dirty="0">
                <a:latin typeface="Century Gothic" pitchFamily="34" charset="0"/>
              </a:rPr>
              <a:t>step-by-step diagram in words and</a:t>
            </a:r>
          </a:p>
          <a:p>
            <a:r>
              <a:rPr lang="en-GB" sz="4000" dirty="0">
                <a:latin typeface="Century Gothic" pitchFamily="34" charset="0"/>
              </a:rPr>
              <a:t>pictures.</a:t>
            </a:r>
            <a:endParaRPr lang="en-GB" sz="40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BCC1B31-1769-430B-8EB6-EE136428603F}"/>
              </a:ext>
            </a:extLst>
          </p:cNvPr>
          <p:cNvSpPr txBox="1">
            <a:spLocks/>
          </p:cNvSpPr>
          <p:nvPr/>
        </p:nvSpPr>
        <p:spPr>
          <a:xfrm>
            <a:off x="0" y="920671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F4C45B-68F7-42A5-BCBE-49CC0AC84A72}"/>
              </a:ext>
            </a:extLst>
          </p:cNvPr>
          <p:cNvSpPr/>
          <p:nvPr/>
        </p:nvSpPr>
        <p:spPr>
          <a:xfrm>
            <a:off x="0" y="1195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7CDECD-41E4-409E-AED9-273EC0B6EAFC}"/>
              </a:ext>
            </a:extLst>
          </p:cNvPr>
          <p:cNvSpPr/>
          <p:nvPr/>
        </p:nvSpPr>
        <p:spPr>
          <a:xfrm>
            <a:off x="0" y="617725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416DB9F-821F-40F4-AA8E-B149B3579FF6}"/>
              </a:ext>
            </a:extLst>
          </p:cNvPr>
          <p:cNvSpPr/>
          <p:nvPr/>
        </p:nvSpPr>
        <p:spPr>
          <a:xfrm>
            <a:off x="0" y="11951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3-5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06E0E43-C1D2-4BAF-BE87-EED9436881B9}"/>
              </a:ext>
            </a:extLst>
          </p:cNvPr>
          <p:cNvSpPr/>
          <p:nvPr/>
        </p:nvSpPr>
        <p:spPr>
          <a:xfrm>
            <a:off x="0" y="6177255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1-3–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851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92696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Discovery science magazine is running an article on how chromatography can discover if a suspect has handled explosives.</a:t>
            </a:r>
          </a:p>
          <a:p>
            <a:endParaRPr lang="en-GB" sz="3200" b="1" dirty="0">
              <a:solidFill>
                <a:prstClr val="black"/>
              </a:solidFill>
              <a:latin typeface="Century Gothic" pitchFamily="34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GB" sz="4000" dirty="0">
                <a:solidFill>
                  <a:prstClr val="black"/>
                </a:solidFill>
                <a:latin typeface="Century Gothic" pitchFamily="34" charset="0"/>
              </a:rPr>
              <a:t>Complete the illustrations on the cards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4000" dirty="0">
                <a:solidFill>
                  <a:prstClr val="black"/>
                </a:solidFill>
                <a:latin typeface="Century Gothic" pitchFamily="34" charset="0"/>
              </a:rPr>
              <a:t>Put the cards in the correct order.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DF2E2B5-FD4A-4FCB-8281-221CB5FE8054}"/>
              </a:ext>
            </a:extLst>
          </p:cNvPr>
          <p:cNvSpPr txBox="1">
            <a:spLocks/>
          </p:cNvSpPr>
          <p:nvPr/>
        </p:nvSpPr>
        <p:spPr>
          <a:xfrm>
            <a:off x="0" y="920671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AE9D45-4E3F-4DF8-B8FD-7C3702457AC7}"/>
              </a:ext>
            </a:extLst>
          </p:cNvPr>
          <p:cNvSpPr/>
          <p:nvPr/>
        </p:nvSpPr>
        <p:spPr>
          <a:xfrm>
            <a:off x="0" y="1195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52D2EA-1597-4A0B-A4D1-6F69C6B72CF0}"/>
              </a:ext>
            </a:extLst>
          </p:cNvPr>
          <p:cNvSpPr/>
          <p:nvPr/>
        </p:nvSpPr>
        <p:spPr>
          <a:xfrm>
            <a:off x="0" y="617725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79298D-6395-4A74-BFBB-7E37155B97D3}"/>
              </a:ext>
            </a:extLst>
          </p:cNvPr>
          <p:cNvSpPr/>
          <p:nvPr/>
        </p:nvSpPr>
        <p:spPr>
          <a:xfrm>
            <a:off x="0" y="11951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3-5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BD4064-977C-49B7-B369-F3945B520F8B}"/>
              </a:ext>
            </a:extLst>
          </p:cNvPr>
          <p:cNvSpPr/>
          <p:nvPr/>
        </p:nvSpPr>
        <p:spPr>
          <a:xfrm>
            <a:off x="0" y="6177255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1-3–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76250"/>
            <a:ext cx="3744913" cy="5689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>
                <a:latin typeface="Century Gothic" pitchFamily="34" charset="0"/>
              </a:rPr>
              <a:t>Solid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>
                <a:latin typeface="Century Gothic" pitchFamily="34" charset="0"/>
              </a:rPr>
              <a:t>Liquid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>
                <a:latin typeface="Century Gothic" pitchFamily="34" charset="0"/>
              </a:rPr>
              <a:t>Gas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>
                <a:latin typeface="Century Gothic" pitchFamily="34" charset="0"/>
              </a:rPr>
              <a:t>0</a:t>
            </a:r>
            <a:r>
              <a:rPr lang="en-US">
                <a:latin typeface="Century Gothic" pitchFamily="34" charset="0"/>
                <a:cs typeface="Arial" pitchFamily="34" charset="0"/>
              </a:rPr>
              <a:t>ºC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>
                <a:latin typeface="Century Gothic" pitchFamily="34" charset="0"/>
                <a:cs typeface="Arial" pitchFamily="34" charset="0"/>
              </a:rPr>
              <a:t>Evaporation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>
                <a:latin typeface="Century Gothic" pitchFamily="34" charset="0"/>
                <a:cs typeface="Arial" pitchFamily="34" charset="0"/>
              </a:rPr>
              <a:t>Boiling point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>
                <a:latin typeface="Century Gothic" pitchFamily="34" charset="0"/>
                <a:cs typeface="Arial" pitchFamily="34" charset="0"/>
              </a:rPr>
              <a:t>Solution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>
                <a:latin typeface="Century Gothic" pitchFamily="34" charset="0"/>
                <a:cs typeface="Arial" pitchFamily="34" charset="0"/>
              </a:rPr>
              <a:t>Solvent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>
                <a:latin typeface="Century Gothic" pitchFamily="34" charset="0"/>
                <a:cs typeface="Arial" pitchFamily="34" charset="0"/>
              </a:rPr>
              <a:t>Solute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>
                <a:latin typeface="Century Gothic" pitchFamily="34" charset="0"/>
                <a:cs typeface="Arial" pitchFamily="34" charset="0"/>
              </a:rPr>
              <a:t>Mixture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500563" y="476250"/>
            <a:ext cx="4319587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3200">
                <a:solidFill>
                  <a:srgbClr val="000000"/>
                </a:solidFill>
                <a:latin typeface="Century Gothic" pitchFamily="34" charset="0"/>
              </a:rPr>
              <a:t>Chromatography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3200">
                <a:solidFill>
                  <a:srgbClr val="000000"/>
                </a:solidFill>
                <a:latin typeface="Century Gothic" pitchFamily="34" charset="0"/>
              </a:rPr>
              <a:t>Filtration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3200">
                <a:solidFill>
                  <a:srgbClr val="000000"/>
                </a:solidFill>
                <a:latin typeface="Century Gothic" pitchFamily="34" charset="0"/>
              </a:rPr>
              <a:t>Distillation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3200">
                <a:solidFill>
                  <a:srgbClr val="000000"/>
                </a:solidFill>
                <a:latin typeface="Century Gothic" pitchFamily="34" charset="0"/>
              </a:rPr>
              <a:t>Condensation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sz="3200">
                <a:solidFill>
                  <a:srgbClr val="000000"/>
                </a:solidFill>
                <a:latin typeface="Century Gothic" pitchFamily="34" charset="0"/>
              </a:rPr>
              <a:t>dissolving</a:t>
            </a:r>
          </a:p>
        </p:txBody>
      </p:sp>
      <p:graphicFrame>
        <p:nvGraphicFramePr>
          <p:cNvPr id="3098" name="Group 26"/>
          <p:cNvGraphicFramePr>
            <a:graphicFrameLocks noGrp="1"/>
          </p:cNvGraphicFramePr>
          <p:nvPr/>
        </p:nvGraphicFramePr>
        <p:xfrm>
          <a:off x="4427538" y="4076700"/>
          <a:ext cx="3119437" cy="2536825"/>
        </p:xfrm>
        <a:graphic>
          <a:graphicData uri="http://schemas.openxmlformats.org/drawingml/2006/table">
            <a:tbl>
              <a:tblPr/>
              <a:tblGrid>
                <a:gridCol w="1039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9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98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47AFB-353C-4EC2-9DCB-9098E81EE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899FE-447A-437F-94B8-051515573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424D3B-896B-40E2-8B69-079030F43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833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8344" y="6525344"/>
            <a:ext cx="1296144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87624" y="1268760"/>
            <a:ext cx="6840760" cy="1944216"/>
          </a:xfrm>
        </p:spPr>
        <p:txBody>
          <a:bodyPr>
            <a:normAutofit fontScale="92500"/>
          </a:bodyPr>
          <a:lstStyle/>
          <a:p>
            <a:r>
              <a:rPr lang="en-GB" sz="4000" dirty="0">
                <a:solidFill>
                  <a:schemeClr val="tx1"/>
                </a:solidFill>
                <a:latin typeface="Century Gothic" pitchFamily="34" charset="0"/>
              </a:rPr>
              <a:t>Grade 3-5: Be able to use the particle model to </a:t>
            </a:r>
            <a:r>
              <a:rPr lang="en-GB" sz="4000" b="1" dirty="0">
                <a:solidFill>
                  <a:schemeClr val="tx1"/>
                </a:solidFill>
                <a:latin typeface="Century Gothic" pitchFamily="34" charset="0"/>
              </a:rPr>
              <a:t>explain</a:t>
            </a:r>
            <a:r>
              <a:rPr lang="en-GB" sz="4000" dirty="0">
                <a:solidFill>
                  <a:schemeClr val="tx1"/>
                </a:solidFill>
                <a:latin typeface="Century Gothic" pitchFamily="34" charset="0"/>
              </a:rPr>
              <a:t> how chromatography works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15616" y="4005064"/>
            <a:ext cx="6912768" cy="146367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  <a:latin typeface="Century Gothic" pitchFamily="34" charset="0"/>
              </a:rPr>
              <a:t>Grade 1-3: Be able to </a:t>
            </a:r>
            <a:r>
              <a:rPr lang="en-GB" sz="3600" b="1" dirty="0">
                <a:solidFill>
                  <a:schemeClr val="tx1"/>
                </a:solidFill>
                <a:latin typeface="Century Gothic"/>
                <a:cs typeface="Times New Roman"/>
              </a:rPr>
              <a:t>i</a:t>
            </a:r>
            <a:r>
              <a:rPr lang="en-GB" sz="3600" b="1" dirty="0">
                <a:solidFill>
                  <a:schemeClr val="tx1"/>
                </a:solidFill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3600" dirty="0">
                <a:solidFill>
                  <a:schemeClr val="tx1"/>
                </a:solidFill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3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06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348880"/>
            <a:ext cx="6858000" cy="1514549"/>
          </a:xfrm>
        </p:spPr>
        <p:txBody>
          <a:bodyPr>
            <a:normAutofit fontScale="90000"/>
          </a:bodyPr>
          <a:lstStyle/>
          <a:p>
            <a:r>
              <a:rPr lang="en-GB" sz="5400" u="sng" dirty="0">
                <a:latin typeface="Century Gothic" pitchFamily="34" charset="0"/>
              </a:rPr>
              <a:t>Chromatography</a:t>
            </a:r>
            <a:br>
              <a:rPr lang="en-GB" sz="5400" u="sng" dirty="0">
                <a:latin typeface="Century Gothic" pitchFamily="34" charset="0"/>
              </a:rPr>
            </a:br>
            <a:br>
              <a:rPr lang="en-GB" sz="5400" u="sng" dirty="0">
                <a:latin typeface="Century Gothic" pitchFamily="34" charset="0"/>
              </a:rPr>
            </a:br>
            <a:fld id="{9F3BA074-095F-400B-A71E-2E73F77A83CE}" type="datetime2">
              <a:rPr lang="en-GB" sz="5400" u="sng" smtClean="0">
                <a:latin typeface="Century Gothic" pitchFamily="34" charset="0"/>
              </a:rPr>
              <a:t>Tuesday, 06 October 2020</a:t>
            </a:fld>
            <a:endParaRPr lang="en-GB" sz="5400" u="sng" dirty="0">
              <a:latin typeface="Century Gothic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68344" y="6525344"/>
            <a:ext cx="1296144" cy="216024"/>
          </a:xfrm>
          <a:prstGeom prst="rect">
            <a:avLst/>
          </a:prstGeom>
          <a:solidFill>
            <a:srgbClr val="FFFFE5"/>
          </a:solidFill>
          <a:ln>
            <a:solidFill>
              <a:srgbClr val="FFFF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3-5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1-3–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92696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prstClr val="black"/>
                </a:solidFill>
                <a:latin typeface="Century Gothic" pitchFamily="34" charset="0"/>
              </a:rPr>
              <a:t>What are these people doing?</a:t>
            </a:r>
          </a:p>
          <a:p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Rectangle 8">
            <a:hlinkClick r:id="rId3"/>
          </p:cNvPr>
          <p:cNvSpPr/>
          <p:nvPr/>
        </p:nvSpPr>
        <p:spPr>
          <a:xfrm>
            <a:off x="1619672" y="1916832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hlinkClick r:id="rId3"/>
              </a:rPr>
              <a:t>https://www.youtube.com/watch?v=zEXO6TxaJTI</a:t>
            </a:r>
            <a:endParaRPr lang="en-GB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latin typeface="Century Gothic" pitchFamily="34" charset="0"/>
              </a:rPr>
              <a:t>Separating Mixtures - chromatography</a:t>
            </a:r>
            <a:endParaRPr lang="en-GB" sz="3600" b="1" dirty="0">
              <a:latin typeface="Century Gothic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3" r:id="rId2" imgW="9142857" imgH="6093626"/>
        </mc:Choice>
        <mc:Fallback>
          <p:control r:id="rId2" imgW="9142857" imgH="6093626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765175"/>
                  <a:ext cx="9144000" cy="6092825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836712"/>
            <a:ext cx="9144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prstClr val="black"/>
                </a:solidFill>
                <a:latin typeface="Century Gothic" pitchFamily="34" charset="0"/>
              </a:rPr>
              <a:t>Chose a coloured pen and lets do some chromatography.</a:t>
            </a:r>
          </a:p>
          <a:p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7172" name="Picture 4" descr="http://www.coolscience.org/CoolScience/Teachers/Activities/images/CC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916832"/>
            <a:ext cx="4464496" cy="4196627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-5653136" y="30689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https://www.youtube.com/watch?v=zEXO6TxaJTI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329AD4C-01B2-472E-AC78-43096CDD582D}"/>
              </a:ext>
            </a:extLst>
          </p:cNvPr>
          <p:cNvSpPr txBox="1">
            <a:spLocks/>
          </p:cNvSpPr>
          <p:nvPr/>
        </p:nvSpPr>
        <p:spPr>
          <a:xfrm>
            <a:off x="0" y="920671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D9F3AFC-3A9C-4D85-9769-5634AB44D76F}"/>
              </a:ext>
            </a:extLst>
          </p:cNvPr>
          <p:cNvSpPr/>
          <p:nvPr/>
        </p:nvSpPr>
        <p:spPr>
          <a:xfrm>
            <a:off x="0" y="1195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90E300-570D-44DE-8EA9-E9E8D5A59D8D}"/>
              </a:ext>
            </a:extLst>
          </p:cNvPr>
          <p:cNvSpPr/>
          <p:nvPr/>
        </p:nvSpPr>
        <p:spPr>
          <a:xfrm>
            <a:off x="0" y="617725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5EA0FF-40CB-47A4-809E-D2EC203D6E3F}"/>
              </a:ext>
            </a:extLst>
          </p:cNvPr>
          <p:cNvSpPr/>
          <p:nvPr/>
        </p:nvSpPr>
        <p:spPr>
          <a:xfrm>
            <a:off x="0" y="11951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3-5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2F5A3FB-49AB-40B5-B6EB-5DBAEFB8E4BE}"/>
              </a:ext>
            </a:extLst>
          </p:cNvPr>
          <p:cNvSpPr/>
          <p:nvPr/>
        </p:nvSpPr>
        <p:spPr>
          <a:xfrm>
            <a:off x="0" y="6177255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1-3–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Be able to </a:t>
            </a:r>
            <a:r>
              <a:rPr lang="en-GB" sz="2000" b="1" dirty="0">
                <a:solidFill>
                  <a:prstClr val="black"/>
                </a:solidFill>
                <a:latin typeface="Century Gothic"/>
                <a:cs typeface="Times New Roman"/>
              </a:rPr>
              <a:t>i</a:t>
            </a:r>
            <a:r>
              <a:rPr lang="en-GB" sz="2000" b="1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836712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5653136" y="30689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https://www.youtube.com/watch?v=zEXO6TxaJTI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use the particle model to </a:t>
            </a: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explain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82946" name="Picture 2" descr="Image result for chalk chromatography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8298" r="9461"/>
          <a:stretch>
            <a:fillRect/>
          </a:stretch>
        </p:blipFill>
        <p:spPr bwMode="auto">
          <a:xfrm>
            <a:off x="755576" y="980728"/>
            <a:ext cx="7488832" cy="5124450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7601A2D-059A-4EEF-BAF6-281F37EEF086}"/>
              </a:ext>
            </a:extLst>
          </p:cNvPr>
          <p:cNvSpPr txBox="1">
            <a:spLocks/>
          </p:cNvSpPr>
          <p:nvPr/>
        </p:nvSpPr>
        <p:spPr>
          <a:xfrm>
            <a:off x="0" y="920671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7B2284-116E-4499-8701-51B4B144229B}"/>
              </a:ext>
            </a:extLst>
          </p:cNvPr>
          <p:cNvSpPr/>
          <p:nvPr/>
        </p:nvSpPr>
        <p:spPr>
          <a:xfrm>
            <a:off x="0" y="1195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9AEE3B-D9DB-43B4-BC20-6AA5BA22589A}"/>
              </a:ext>
            </a:extLst>
          </p:cNvPr>
          <p:cNvSpPr/>
          <p:nvPr/>
        </p:nvSpPr>
        <p:spPr>
          <a:xfrm>
            <a:off x="0" y="617725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7188CF-E223-4381-A60E-7BC9467F00A1}"/>
              </a:ext>
            </a:extLst>
          </p:cNvPr>
          <p:cNvSpPr/>
          <p:nvPr/>
        </p:nvSpPr>
        <p:spPr>
          <a:xfrm>
            <a:off x="0" y="11951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3-5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BA262D-1922-48B3-A129-C6D8E04D3C77}"/>
              </a:ext>
            </a:extLst>
          </p:cNvPr>
          <p:cNvSpPr/>
          <p:nvPr/>
        </p:nvSpPr>
        <p:spPr>
          <a:xfrm>
            <a:off x="0" y="6177255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1-3–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851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0" y="476672"/>
            <a:ext cx="76683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81000" indent="-381000" eaLnBrk="0" hangingPunct="0">
              <a:spcBef>
                <a:spcPct val="50000"/>
              </a:spcBef>
            </a:pPr>
            <a:r>
              <a:rPr lang="en-US" sz="3200" dirty="0">
                <a:latin typeface="Century Gothic" pitchFamily="34" charset="0"/>
              </a:rPr>
              <a:t>What dyes are in the mixture?</a:t>
            </a:r>
          </a:p>
        </p:txBody>
      </p:sp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5004048" y="1196752"/>
            <a:ext cx="3302000" cy="3175000"/>
            <a:chOff x="3192" y="1208"/>
            <a:chExt cx="2080" cy="2000"/>
          </a:xfrm>
        </p:grpSpPr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3217" y="1208"/>
              <a:ext cx="2055" cy="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4" name="Line 6"/>
            <p:cNvSpPr>
              <a:spLocks noChangeShapeType="1"/>
            </p:cNvSpPr>
            <p:nvPr/>
          </p:nvSpPr>
          <p:spPr bwMode="auto">
            <a:xfrm flipV="1">
              <a:off x="3192" y="2984"/>
              <a:ext cx="20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5" name="Oval 7"/>
            <p:cNvSpPr>
              <a:spLocks noChangeArrowheads="1"/>
            </p:cNvSpPr>
            <p:nvPr/>
          </p:nvSpPr>
          <p:spPr bwMode="auto">
            <a:xfrm>
              <a:off x="3346" y="1834"/>
              <a:ext cx="87" cy="142"/>
            </a:xfrm>
            <a:prstGeom prst="ellipse">
              <a:avLst/>
            </a:prstGeom>
            <a:solidFill>
              <a:srgbClr val="9933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6" name="Oval 8"/>
            <p:cNvSpPr>
              <a:spLocks noChangeArrowheads="1"/>
            </p:cNvSpPr>
            <p:nvPr/>
          </p:nvSpPr>
          <p:spPr bwMode="auto">
            <a:xfrm>
              <a:off x="3645" y="2318"/>
              <a:ext cx="87" cy="143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3927" y="2045"/>
              <a:ext cx="87" cy="143"/>
            </a:xfrm>
            <a:prstGeom prst="ellipse">
              <a:avLst/>
            </a:prstGeom>
            <a:solidFill>
              <a:srgbClr val="9933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9" name="Oval 10"/>
            <p:cNvSpPr>
              <a:spLocks noChangeArrowheads="1"/>
            </p:cNvSpPr>
            <p:nvPr/>
          </p:nvSpPr>
          <p:spPr bwMode="auto">
            <a:xfrm>
              <a:off x="4151" y="2690"/>
              <a:ext cx="87" cy="142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4449" y="2510"/>
              <a:ext cx="87" cy="143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4761" y="2820"/>
              <a:ext cx="88" cy="14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3267" y="1371"/>
              <a:ext cx="1943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1200" b="1">
                  <a:latin typeface="Comic Sans MS" pitchFamily="66" charset="0"/>
                </a:rPr>
                <a:t> 1    2      3    4     5     6</a:t>
              </a:r>
              <a:r>
                <a:rPr lang="en-GB" b="1">
                  <a:latin typeface="Comic Sans MS" pitchFamily="66" charset="0"/>
                </a:rPr>
                <a:t>   </a:t>
              </a:r>
              <a:r>
                <a:rPr lang="en-GB" sz="1200" b="1">
                  <a:latin typeface="Comic Sans MS" pitchFamily="66" charset="0"/>
                </a:rPr>
                <a:t>Mix</a:t>
              </a:r>
            </a:p>
          </p:txBody>
        </p:sp>
        <p:sp>
          <p:nvSpPr>
            <p:cNvPr id="23" name="Oval 14"/>
            <p:cNvSpPr>
              <a:spLocks noChangeArrowheads="1"/>
            </p:cNvSpPr>
            <p:nvPr/>
          </p:nvSpPr>
          <p:spPr bwMode="auto">
            <a:xfrm>
              <a:off x="4986" y="2690"/>
              <a:ext cx="87" cy="143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24" name="Oval 15"/>
            <p:cNvSpPr>
              <a:spLocks noChangeArrowheads="1"/>
            </p:cNvSpPr>
            <p:nvPr/>
          </p:nvSpPr>
          <p:spPr bwMode="auto">
            <a:xfrm>
              <a:off x="4973" y="2045"/>
              <a:ext cx="87" cy="143"/>
            </a:xfrm>
            <a:prstGeom prst="ellipse">
              <a:avLst/>
            </a:prstGeom>
            <a:solidFill>
              <a:srgbClr val="9933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25" name="Group 16"/>
          <p:cNvGrpSpPr>
            <a:grpSpLocks/>
          </p:cNvGrpSpPr>
          <p:nvPr/>
        </p:nvGrpSpPr>
        <p:grpSpPr bwMode="auto">
          <a:xfrm>
            <a:off x="711448" y="1145952"/>
            <a:ext cx="4325938" cy="3213100"/>
            <a:chOff x="488" y="1176"/>
            <a:chExt cx="2725" cy="2024"/>
          </a:xfrm>
        </p:grpSpPr>
        <p:grpSp>
          <p:nvGrpSpPr>
            <p:cNvPr id="26" name="Group 17"/>
            <p:cNvGrpSpPr>
              <a:grpSpLocks/>
            </p:cNvGrpSpPr>
            <p:nvPr/>
          </p:nvGrpSpPr>
          <p:grpSpPr bwMode="auto">
            <a:xfrm>
              <a:off x="488" y="1176"/>
              <a:ext cx="2104" cy="2024"/>
              <a:chOff x="488" y="1176"/>
              <a:chExt cx="2104" cy="2024"/>
            </a:xfrm>
          </p:grpSpPr>
          <p:sp>
            <p:nvSpPr>
              <p:cNvPr id="28" name="Rectangle 18"/>
              <p:cNvSpPr>
                <a:spLocks noChangeArrowheads="1"/>
              </p:cNvSpPr>
              <p:nvPr/>
            </p:nvSpPr>
            <p:spPr bwMode="auto">
              <a:xfrm>
                <a:off x="513" y="1176"/>
                <a:ext cx="2079" cy="202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0" name="Line 19"/>
              <p:cNvSpPr>
                <a:spLocks noChangeShapeType="1"/>
              </p:cNvSpPr>
              <p:nvPr/>
            </p:nvSpPr>
            <p:spPr bwMode="auto">
              <a:xfrm flipV="1">
                <a:off x="488" y="2973"/>
                <a:ext cx="21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1" name="Oval 20"/>
              <p:cNvSpPr>
                <a:spLocks noChangeArrowheads="1"/>
              </p:cNvSpPr>
              <p:nvPr/>
            </p:nvSpPr>
            <p:spPr bwMode="auto">
              <a:xfrm>
                <a:off x="652" y="2849"/>
                <a:ext cx="88" cy="144"/>
              </a:xfrm>
              <a:prstGeom prst="ellipse">
                <a:avLst/>
              </a:prstGeom>
              <a:solidFill>
                <a:srgbClr val="9933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2" name="Oval 21"/>
              <p:cNvSpPr>
                <a:spLocks noChangeArrowheads="1"/>
              </p:cNvSpPr>
              <p:nvPr/>
            </p:nvSpPr>
            <p:spPr bwMode="auto">
              <a:xfrm>
                <a:off x="967" y="2870"/>
                <a:ext cx="88" cy="144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4" name="Oval 22"/>
              <p:cNvSpPr>
                <a:spLocks noChangeArrowheads="1"/>
              </p:cNvSpPr>
              <p:nvPr/>
            </p:nvSpPr>
            <p:spPr bwMode="auto">
              <a:xfrm>
                <a:off x="1219" y="2870"/>
                <a:ext cx="88" cy="144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5" name="Oval 23"/>
              <p:cNvSpPr>
                <a:spLocks noChangeArrowheads="1"/>
              </p:cNvSpPr>
              <p:nvPr/>
            </p:nvSpPr>
            <p:spPr bwMode="auto">
              <a:xfrm>
                <a:off x="1471" y="2870"/>
                <a:ext cx="88" cy="144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6" name="Oval 24"/>
              <p:cNvSpPr>
                <a:spLocks noChangeArrowheads="1"/>
              </p:cNvSpPr>
              <p:nvPr/>
            </p:nvSpPr>
            <p:spPr bwMode="auto">
              <a:xfrm>
                <a:off x="1742" y="2882"/>
                <a:ext cx="88" cy="145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7" name="Oval 25"/>
              <p:cNvSpPr>
                <a:spLocks noChangeArrowheads="1"/>
              </p:cNvSpPr>
              <p:nvPr/>
            </p:nvSpPr>
            <p:spPr bwMode="auto">
              <a:xfrm>
                <a:off x="2043" y="2876"/>
                <a:ext cx="89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8" name="Oval 26"/>
              <p:cNvSpPr>
                <a:spLocks noChangeArrowheads="1"/>
              </p:cNvSpPr>
              <p:nvPr/>
            </p:nvSpPr>
            <p:spPr bwMode="auto">
              <a:xfrm>
                <a:off x="2365" y="2890"/>
                <a:ext cx="88" cy="14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9" name="Text Box 27"/>
              <p:cNvSpPr txBox="1">
                <a:spLocks noChangeArrowheads="1"/>
              </p:cNvSpPr>
              <p:nvPr/>
            </p:nvSpPr>
            <p:spPr bwMode="auto">
              <a:xfrm>
                <a:off x="564" y="1341"/>
                <a:ext cx="196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GB" sz="1200" b="1">
                    <a:latin typeface="Comic Sans MS" pitchFamily="66" charset="0"/>
                  </a:rPr>
                  <a:t>1       2    3    4      5     6</a:t>
                </a:r>
                <a:r>
                  <a:rPr lang="en-GB" b="1">
                    <a:latin typeface="Comic Sans MS" pitchFamily="66" charset="0"/>
                  </a:rPr>
                  <a:t>   </a:t>
                </a:r>
                <a:r>
                  <a:rPr lang="en-GB" sz="1200" b="1">
                    <a:latin typeface="Comic Sans MS" pitchFamily="66" charset="0"/>
                  </a:rPr>
                  <a:t>Mix</a:t>
                </a:r>
              </a:p>
            </p:txBody>
          </p:sp>
        </p:grpSp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>
              <a:off x="2683" y="1933"/>
              <a:ext cx="5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800">
                  <a:solidFill>
                    <a:schemeClr val="bg1"/>
                  </a:solidFill>
                  <a:latin typeface="Comic Sans MS" pitchFamily="66" charset="0"/>
                  <a:sym typeface="Monotype Sorts" pitchFamily="2" charset="2"/>
                </a:rPr>
                <a:t></a:t>
              </a:r>
              <a:endParaRPr lang="en-GB" sz="2800">
                <a:solidFill>
                  <a:schemeClr val="bg1"/>
                </a:solidFill>
                <a:latin typeface="Comic Sans MS" pitchFamily="66" charset="0"/>
                <a:sym typeface="Monotype Sorts" pitchFamily="2" charset="2"/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0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5C6631B2-BBE2-4589-9F02-DE52655A7F78}"/>
              </a:ext>
            </a:extLst>
          </p:cNvPr>
          <p:cNvSpPr txBox="1">
            <a:spLocks/>
          </p:cNvSpPr>
          <p:nvPr/>
        </p:nvSpPr>
        <p:spPr>
          <a:xfrm>
            <a:off x="0" y="920671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C7E0509-0B74-41A4-8920-98FBD00AE227}"/>
              </a:ext>
            </a:extLst>
          </p:cNvPr>
          <p:cNvSpPr/>
          <p:nvPr/>
        </p:nvSpPr>
        <p:spPr>
          <a:xfrm>
            <a:off x="0" y="11951"/>
            <a:ext cx="9144000" cy="548680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7A411B7-AA93-48AF-8152-EBEB2DEDB020}"/>
              </a:ext>
            </a:extLst>
          </p:cNvPr>
          <p:cNvSpPr/>
          <p:nvPr/>
        </p:nvSpPr>
        <p:spPr>
          <a:xfrm>
            <a:off x="0" y="617725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F5446FA-9942-46E0-977D-2A2A18312BB5}"/>
              </a:ext>
            </a:extLst>
          </p:cNvPr>
          <p:cNvSpPr/>
          <p:nvPr/>
        </p:nvSpPr>
        <p:spPr>
          <a:xfrm>
            <a:off x="0" y="11951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3-5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use the particle model to </a:t>
            </a:r>
            <a:r>
              <a:rPr lang="en-GB" b="1" dirty="0">
                <a:latin typeface="Century Gothic" pitchFamily="34" charset="0"/>
              </a:rPr>
              <a:t>explain</a:t>
            </a:r>
            <a:r>
              <a:rPr lang="en-GB" dirty="0">
                <a:latin typeface="Century Gothic" pitchFamily="34" charset="0"/>
              </a:rPr>
              <a:t> how chromatography works</a:t>
            </a: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D0E4913-E2E0-4D60-836E-E78C65291C4C}"/>
              </a:ext>
            </a:extLst>
          </p:cNvPr>
          <p:cNvSpPr/>
          <p:nvPr/>
        </p:nvSpPr>
        <p:spPr>
          <a:xfrm>
            <a:off x="0" y="6177255"/>
            <a:ext cx="9144000" cy="2159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1-3– </a:t>
            </a:r>
            <a:r>
              <a:rPr lang="en-GB" sz="2000" dirty="0">
                <a:latin typeface="Century Gothic" pitchFamily="34" charset="0"/>
              </a:rPr>
              <a:t>Be able to </a:t>
            </a:r>
            <a:r>
              <a:rPr lang="en-GB" sz="2000" b="1" dirty="0">
                <a:latin typeface="Century Gothic"/>
                <a:cs typeface="Times New Roman"/>
              </a:rPr>
              <a:t>i</a:t>
            </a:r>
            <a:r>
              <a:rPr lang="en-GB" sz="2000" b="1" dirty="0">
                <a:latin typeface="Century Gothic"/>
                <a:ea typeface="Calibri"/>
                <a:cs typeface="Times New Roman"/>
              </a:rPr>
              <a:t>nterpret</a:t>
            </a:r>
            <a:r>
              <a:rPr lang="en-GB" sz="2000" dirty="0">
                <a:latin typeface="Century Gothic"/>
                <a:ea typeface="Calibri"/>
                <a:cs typeface="Times New Roman"/>
              </a:rPr>
              <a:t> chromatograms to identify unknown substances</a:t>
            </a:r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 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</p:bldLst>
  </p:timing>
</p:sld>
</file>

<file path=ppt/theme/theme1.xml><?xml version="1.0" encoding="utf-8"?>
<a:theme xmlns:a="http://schemas.openxmlformats.org/drawingml/2006/main" name="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2149</TotalTime>
  <Words>1167</Words>
  <Application>Microsoft Office PowerPoint</Application>
  <PresentationFormat>On-screen Show (4:3)</PresentationFormat>
  <Paragraphs>254</Paragraphs>
  <Slides>16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30" baseType="lpstr">
      <vt:lpstr>Arial</vt:lpstr>
      <vt:lpstr>Calibri</vt:lpstr>
      <vt:lpstr>Century Gothic</vt:lpstr>
      <vt:lpstr>Comic Sans MS</vt:lpstr>
      <vt:lpstr>Gill Sans MT</vt:lpstr>
      <vt:lpstr>Monotype Sorts</vt:lpstr>
      <vt:lpstr>Times New Roman</vt:lpstr>
      <vt:lpstr>Outwood Foxhills Layout</vt:lpstr>
      <vt:lpstr>1_Default Design</vt:lpstr>
      <vt:lpstr>1_Outwood Foxhills Layout</vt:lpstr>
      <vt:lpstr>Office Theme</vt:lpstr>
      <vt:lpstr>2_Default Design</vt:lpstr>
      <vt:lpstr>Default Design</vt:lpstr>
      <vt:lpstr>Picture Publisher Image</vt:lpstr>
      <vt:lpstr>Do Now  Match the words and definitions on the sheet</vt:lpstr>
      <vt:lpstr>PowerPoint Presentation</vt:lpstr>
      <vt:lpstr>PowerPoint Presentation</vt:lpstr>
      <vt:lpstr>Chromatography  Tuesday, 06 October 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156</cp:revision>
  <dcterms:created xsi:type="dcterms:W3CDTF">2013-07-26T12:32:32Z</dcterms:created>
  <dcterms:modified xsi:type="dcterms:W3CDTF">2020-10-06T07:38:03Z</dcterms:modified>
</cp:coreProperties>
</file>